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  <p:sldId id="265" r:id="rId19"/>
    <p:sldId id="275" r:id="rId20"/>
    <p:sldId id="276" r:id="rId21"/>
    <p:sldId id="277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23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8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271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77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342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3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5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94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39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83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ECE9-88D4-491A-AD5B-E13228E1094E}" type="datetimeFigureOut">
              <a:rPr lang="fi-FI" smtClean="0"/>
              <a:t>2.1.2013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F9F45-25D2-423B-8D6D-A3E4006E12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03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voinmedia.net/ekoe/login/signup.php?" TargetMode="External"/><Relationship Id="rId2" Type="http://schemas.openxmlformats.org/officeDocument/2006/relationships/hyperlink" Target="http://avoinmedia.net/eko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oinmedia.net/ekoe/course/view.php?id=2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o.l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aalto.fi/en/research/matta/Tuovi5_27-3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nooritsatavuotta.fi/site/wp-content/uploads/pe_s6_4_Opetusteknologiastako_apua_Lehtone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Automaattisesti </a:t>
            </a:r>
            <a:r>
              <a:rPr lang="fi-FI" dirty="0" err="1" smtClean="0"/>
              <a:t>tarkistuvat</a:t>
            </a:r>
            <a:r>
              <a:rPr lang="fi-FI" dirty="0" smtClean="0"/>
              <a:t> matematiikan tehtävät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Mika Setälä</a:t>
            </a:r>
          </a:p>
          <a:p>
            <a:r>
              <a:rPr lang="fi-FI" dirty="0" smtClean="0"/>
              <a:t>Lempäälän lukio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028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091"/>
            <a:ext cx="6912767" cy="62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7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20993" cy="290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5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522152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977" y="3668855"/>
            <a:ext cx="6488511" cy="237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4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8052"/>
            <a:ext cx="5688632" cy="623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3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12" y="188640"/>
            <a:ext cx="7277942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826" y="260648"/>
            <a:ext cx="5869817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0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545728" cy="644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6156176" y="2032972"/>
            <a:ext cx="2520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Tyyppivirheet voi</a:t>
            </a:r>
          </a:p>
          <a:p>
            <a:r>
              <a:rPr lang="fi-FI" sz="2400" b="1" dirty="0"/>
              <a:t>t</a:t>
            </a:r>
            <a:r>
              <a:rPr lang="fi-FI" sz="2400" b="1" dirty="0" smtClean="0"/>
              <a:t>unnistaa tässä! </a:t>
            </a:r>
          </a:p>
          <a:p>
            <a:r>
              <a:rPr lang="fi-FI" sz="2400" b="1" dirty="0" smtClean="0"/>
              <a:t>Esim. sisäfunktion derivaatta puuttuu &gt; yksilöllinen palaute oppilaalle, virheistä oppii!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445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Logiikka ja lukuteoria kurssin kokemuksia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Osa kotitehtävistä </a:t>
            </a:r>
            <a:r>
              <a:rPr lang="fi-FI" dirty="0" err="1" smtClean="0"/>
              <a:t>STACK-tehtäviä</a:t>
            </a:r>
            <a:endParaRPr lang="fi-FI" dirty="0" smtClean="0"/>
          </a:p>
          <a:p>
            <a:r>
              <a:rPr lang="fi-FI" dirty="0" smtClean="0"/>
              <a:t>Loppukokeessa kokeen alkuosa oli toteutettu käyttäen </a:t>
            </a:r>
            <a:r>
              <a:rPr lang="fi-FI" dirty="0" err="1" smtClean="0"/>
              <a:t>STACK-järjestelmää</a:t>
            </a:r>
            <a:endParaRPr lang="fi-FI" dirty="0" smtClean="0"/>
          </a:p>
          <a:p>
            <a:r>
              <a:rPr lang="fi-FI" dirty="0" smtClean="0"/>
              <a:t>Totuustaulutehtäviä</a:t>
            </a:r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3"/>
            <a:ext cx="4032448" cy="254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8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Lukuteoria ja logiikka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Monivalinta</a:t>
            </a:r>
            <a:endParaRPr lang="fi-FI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082" y="1669717"/>
            <a:ext cx="5280374" cy="485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Pedagogiikkaa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Arvioinnilla (myös sähköisellä arvioinnilla) pitää olla muitakin tavoitteita, kuin se että laitetaan oppilaat paremmuusjärjestykseen. </a:t>
            </a:r>
          </a:p>
          <a:p>
            <a:r>
              <a:rPr lang="fi-FI" dirty="0"/>
              <a:t>Hyvä sähköinen arviointiympäristö mahdollistaa myös oppilaiden itsenäisen harjoittelun, joka tukee kurssikokeeseen valmistautumista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Stack-ympäristössä</a:t>
            </a:r>
            <a:r>
              <a:rPr lang="fi-FI" dirty="0" smtClean="0"/>
              <a:t> </a:t>
            </a:r>
            <a:r>
              <a:rPr lang="fi-FI" dirty="0"/>
              <a:t>oppilas voi harjoitella tehtäväsarjan läpi uudestaan ja uudestaan, kunnes tehtävät menevät oikein. Näin hän saa tarvittavaa laskurutiinia. </a:t>
            </a:r>
          </a:p>
        </p:txBody>
      </p:sp>
    </p:spTree>
    <p:extLst>
      <p:ext uri="{BB962C8B-B14F-4D97-AF65-F5344CB8AC3E}">
        <p14:creationId xmlns:p14="http://schemas.microsoft.com/office/powerpoint/2010/main" val="1155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STACK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dirty="0" smtClean="0"/>
              <a:t>ystem </a:t>
            </a:r>
            <a:r>
              <a:rPr lang="en-US" dirty="0"/>
              <a:t>for </a:t>
            </a:r>
            <a:r>
              <a:rPr lang="en-US" b="1" u="sng" dirty="0"/>
              <a:t>T</a:t>
            </a:r>
            <a:r>
              <a:rPr lang="en-US" u="sng" dirty="0"/>
              <a:t>eaching</a:t>
            </a:r>
            <a:r>
              <a:rPr lang="en-US" dirty="0"/>
              <a:t> and </a:t>
            </a:r>
            <a:r>
              <a:rPr lang="en-US" b="1" u="sng" dirty="0"/>
              <a:t>A</a:t>
            </a:r>
            <a:r>
              <a:rPr lang="en-US" u="sng" dirty="0"/>
              <a:t>ssessment</a:t>
            </a:r>
            <a:r>
              <a:rPr lang="en-US" dirty="0"/>
              <a:t> using a </a:t>
            </a:r>
            <a:r>
              <a:rPr lang="en-US" b="1" dirty="0"/>
              <a:t>C</a:t>
            </a:r>
            <a:r>
              <a:rPr lang="en-US" dirty="0"/>
              <a:t>omputer algebra </a:t>
            </a:r>
            <a:r>
              <a:rPr lang="en-US" b="1" dirty="0" smtClean="0"/>
              <a:t>K</a:t>
            </a:r>
            <a:r>
              <a:rPr lang="en-US" dirty="0" smtClean="0"/>
              <a:t>ernel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“STACK is an </a:t>
            </a:r>
            <a:r>
              <a:rPr lang="en-US" u="sng" dirty="0" smtClean="0"/>
              <a:t>open-source</a:t>
            </a:r>
            <a:r>
              <a:rPr lang="en-US" dirty="0" smtClean="0"/>
              <a:t> system for computer-aided assessment in Mathematics and related disciplines, with emphasis on formative assessment.”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993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Pedagogiikkaa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Koska tehtäviin voidaan määritellä satunnaisesti muodostuvia </a:t>
            </a:r>
            <a:r>
              <a:rPr lang="fi-FI" dirty="0" err="1"/>
              <a:t>parametrejä</a:t>
            </a:r>
            <a:r>
              <a:rPr lang="fi-FI" dirty="0"/>
              <a:t>, oppilas voi saada joka kerta hieman eri tehtävät. Koska tehtäviin voidaan palautteen yhteydessä määritellä myös järjestelmän laskemat välivaiheet sisältävät mallivastaukset, oppimiselle pitäisi olla edellytyksiä ?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Kun </a:t>
            </a:r>
            <a:r>
              <a:rPr lang="fi-FI" dirty="0"/>
              <a:t>oppilas on tehnyt harjoitussarjan läpi, hän voi lopuksi suorittaa varsinaisen kokeen, jossa tehtävät voivat olla vaikkapa samat kuin harjoitussarjoissa tai sitten vähän varioituja.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Oppilaiden kotitehtävämotivaatio on heikko. Oppilaita voisi motivoida kurssin sisällä pidettävillä välikokeilla (vastaisi kielten sanakokeita). Tämä työllistäisi kuitenkin liikaa opettajaa, mutta sähköisillä </a:t>
            </a:r>
            <a:r>
              <a:rPr lang="fi-FI" dirty="0" err="1"/>
              <a:t>Stack-pistoilla</a:t>
            </a:r>
            <a:r>
              <a:rPr lang="fi-FI" dirty="0"/>
              <a:t> homma olisi helppo toteuttaa.</a:t>
            </a:r>
          </a:p>
          <a:p>
            <a:r>
              <a:rPr lang="fi-FI" dirty="0" err="1"/>
              <a:t>CAS-laskinuudistuksen</a:t>
            </a:r>
            <a:r>
              <a:rPr lang="fi-FI" dirty="0"/>
              <a:t> tuomat haasteet? </a:t>
            </a:r>
            <a:r>
              <a:rPr lang="fi-FI" dirty="0" smtClean="0"/>
              <a:t>Voisiko </a:t>
            </a:r>
            <a:r>
              <a:rPr lang="fi-FI" dirty="0" err="1" smtClean="0"/>
              <a:t>Stack-välikokeet</a:t>
            </a:r>
            <a:r>
              <a:rPr lang="fi-FI" dirty="0" smtClean="0"/>
              <a:t> </a:t>
            </a:r>
            <a:r>
              <a:rPr lang="fi-FI" dirty="0"/>
              <a:t>olla vastaus</a:t>
            </a:r>
            <a:r>
              <a:rPr lang="fi-FI" dirty="0" smtClean="0"/>
              <a:t>?</a:t>
            </a:r>
          </a:p>
          <a:p>
            <a:r>
              <a:rPr lang="fi-FI" dirty="0" smtClean="0"/>
              <a:t>Pari </a:t>
            </a:r>
            <a:r>
              <a:rPr lang="fi-FI" dirty="0"/>
              <a:t>kuukautta sitten </a:t>
            </a:r>
            <a:r>
              <a:rPr lang="fi-FI" dirty="0" err="1"/>
              <a:t>Stackista</a:t>
            </a:r>
            <a:r>
              <a:rPr lang="fi-FI" dirty="0"/>
              <a:t> ilmestyi uusi versio 3.0. Se on entistä tiukemmin integroitu </a:t>
            </a:r>
            <a:r>
              <a:rPr lang="fi-FI" dirty="0" err="1"/>
              <a:t>Moodleen</a:t>
            </a:r>
            <a:r>
              <a:rPr lang="fi-FI" dirty="0"/>
              <a:t>.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6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Täällä voit tutustua järjestelmään: </a:t>
            </a:r>
            <a:r>
              <a:rPr lang="fi-FI" dirty="0">
                <a:hlinkClick r:id="rId2"/>
              </a:rPr>
              <a:t>http://avoinmedia.net/ekoe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 </a:t>
            </a:r>
            <a:r>
              <a:rPr lang="fi-FI" smtClean="0"/>
              <a:t>(mukana moniosaiset</a:t>
            </a:r>
            <a:r>
              <a:rPr lang="fi-FI" dirty="0" smtClean="0"/>
              <a:t>, sanalliset, graafiset tehtävät)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Kirjaudu</a:t>
            </a:r>
            <a:br>
              <a:rPr lang="fi-FI" dirty="0"/>
            </a:br>
            <a:r>
              <a:rPr lang="fi-FI" dirty="0"/>
              <a:t> </a:t>
            </a:r>
            <a:r>
              <a:rPr lang="fi-FI" u="sng" dirty="0">
                <a:hlinkClick r:id="rId3"/>
              </a:rPr>
              <a:t>http://avoinmedia.net/ekoe/login/signup.php?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ja sitten</a:t>
            </a:r>
            <a:br>
              <a:rPr lang="fi-FI" dirty="0"/>
            </a:br>
            <a:r>
              <a:rPr lang="fi-FI" u="sng" dirty="0">
                <a:hlinkClick r:id="rId4"/>
              </a:rPr>
              <a:t>http://avoinmedia.net/ekoe/course/view.php?id=2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4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MAPLE T.A.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“Maple </a:t>
            </a:r>
            <a:r>
              <a:rPr lang="en-US" dirty="0"/>
              <a:t>T.A. is an easy-to-use web-based system for creating tests and assignments, and automatically assessing student responses and performance. It supports complex, free-form entry of mathematical equations and intelligent evaluation of responses, making it ideal for science, technology, engineering, mathematics (STEM), or any course that requires mathematics</a:t>
            </a:r>
            <a:r>
              <a:rPr lang="en-US" dirty="0" smtClean="0"/>
              <a:t>.”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91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plesoft.com/products/mapleta/images8/fullsupport_L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0962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3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“TAO </a:t>
            </a:r>
            <a:r>
              <a:rPr lang="en-US" dirty="0"/>
              <a:t>is an Open Source e-Testing platform that empowers you to build, deliver, and share innovative and engaging assessments online – in any language or subject matter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“TAO </a:t>
            </a:r>
            <a:r>
              <a:rPr lang="en-US" dirty="0"/>
              <a:t>is a </a:t>
            </a:r>
            <a:r>
              <a:rPr lang="en-US" b="1" dirty="0"/>
              <a:t>free, Open Source</a:t>
            </a:r>
            <a:r>
              <a:rPr lang="en-US" dirty="0"/>
              <a:t> assessment solution that enables the creation and delivery of effective and engaging computer-based tests online. TAO </a:t>
            </a:r>
            <a:r>
              <a:rPr lang="en-US" b="1" dirty="0"/>
              <a:t>supports a wide range of question types</a:t>
            </a:r>
            <a:r>
              <a:rPr lang="en-US" dirty="0"/>
              <a:t> from simple multiple-choice items to complex problem solving; it can be </a:t>
            </a:r>
            <a:r>
              <a:rPr lang="en-US" b="1" dirty="0"/>
              <a:t>easily deployed on any scale</a:t>
            </a:r>
            <a:r>
              <a:rPr lang="en-US" dirty="0"/>
              <a:t> – whether within a classroom or across multiple continents</a:t>
            </a:r>
            <a:r>
              <a:rPr lang="en-US" dirty="0" smtClean="0"/>
              <a:t>.”</a:t>
            </a:r>
          </a:p>
          <a:p>
            <a:r>
              <a:rPr lang="en-US" dirty="0">
                <a:hlinkClick r:id="rId2"/>
              </a:rPr>
              <a:t>http://www.tao.lu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TAO </a:t>
            </a:r>
            <a:r>
              <a:rPr lang="en-US" dirty="0" smtClean="0"/>
              <a:t>Deployments: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PISA 2009, 20 countries</a:t>
            </a:r>
          </a:p>
          <a:p>
            <a:pPr marL="0" indent="0">
              <a:buNone/>
            </a:pPr>
            <a:r>
              <a:rPr lang="en-US" dirty="0"/>
              <a:t>PIAAC 2010, 20+ countries</a:t>
            </a:r>
          </a:p>
          <a:p>
            <a:pPr marL="0" indent="0">
              <a:buNone/>
            </a:pPr>
            <a:r>
              <a:rPr lang="en-US" dirty="0"/>
              <a:t>University of Szeged, Hungary, 2010</a:t>
            </a:r>
          </a:p>
          <a:p>
            <a:pPr marL="0" indent="0">
              <a:buNone/>
            </a:pPr>
            <a:r>
              <a:rPr lang="en-US" dirty="0" err="1"/>
              <a:t>Karolinska</a:t>
            </a:r>
            <a:r>
              <a:rPr lang="en-US" dirty="0"/>
              <a:t> </a:t>
            </a:r>
            <a:r>
              <a:rPr lang="en-US" dirty="0" err="1"/>
              <a:t>Institutet</a:t>
            </a:r>
            <a:r>
              <a:rPr lang="en-US" dirty="0"/>
              <a:t>, Sweden, 2011</a:t>
            </a:r>
          </a:p>
          <a:p>
            <a:pPr marL="0" indent="0">
              <a:buNone/>
            </a:pPr>
            <a:r>
              <a:rPr lang="en-US" dirty="0"/>
              <a:t>PISA 2012, 60+ countries</a:t>
            </a:r>
          </a:p>
          <a:p>
            <a:pPr marL="0" indent="0">
              <a:buNone/>
            </a:pPr>
            <a:r>
              <a:rPr lang="en-US" dirty="0"/>
              <a:t>PIAAC Round 2, 2012, 10 additional countries</a:t>
            </a:r>
          </a:p>
          <a:p>
            <a:pPr marL="0" indent="0">
              <a:buNone/>
            </a:pPr>
            <a:r>
              <a:rPr lang="en-US" dirty="0"/>
              <a:t>PISA 2015, 70+ countries</a:t>
            </a:r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63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Kokemuksia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Suomessa käytön aloitti Teknillinen Korkeakoulu, Antti Rasila ja kumppanit</a:t>
            </a:r>
          </a:p>
          <a:p>
            <a:r>
              <a:rPr lang="fi-FI" dirty="0" smtClean="0"/>
              <a:t>Tampereen teknillinen yliopisto</a:t>
            </a:r>
          </a:p>
          <a:p>
            <a:r>
              <a:rPr lang="fi-FI" dirty="0" smtClean="0"/>
              <a:t>Metropolia AMK, Kari Lehtonen</a:t>
            </a:r>
          </a:p>
          <a:p>
            <a:r>
              <a:rPr lang="fi-FI" dirty="0" smtClean="0"/>
              <a:t>Lukiotasolla kokemusta ainakin Lempäälän </a:t>
            </a:r>
            <a:r>
              <a:rPr lang="fi-FI" dirty="0" smtClean="0"/>
              <a:t>lukiossa ja Helsingin luonnontiedelukiossa 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90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Kokemuksia Teknillisestä Korkeakoulusta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Perinteisesti oppilaiden tekemät harjoitukset on palautettu  joko kirjallisesti tai suullisesti laskuharjoitusryhmässä assistentille, jonka tehtävänä on hyväksyä opiskelijan esittämä vastaus. </a:t>
            </a:r>
          </a:p>
          <a:p>
            <a:r>
              <a:rPr lang="fi-FI" dirty="0" smtClean="0"/>
              <a:t>Laskuharjoitusten järjestäminen vaatii laitokselta paljon resursseja, ja lisäksi jokaiseen harjoitusryhmään on löydettävä pätevä ohjaaja, mikä saattaa olla vaikeaa. </a:t>
            </a:r>
          </a:p>
          <a:p>
            <a:r>
              <a:rPr lang="fi-FI" dirty="0" smtClean="0"/>
              <a:t>Automaattisesti tarkastettavilla harjoitustehtävillä voidaan täydentää perinteistä luentoihin ja harjoitusryhmiin pohjautuvaa opetusta etenkin mekaanisen laskuharjoittelun osalta. (Antti Rasila: </a:t>
            </a:r>
            <a:r>
              <a:rPr lang="fi-FI" dirty="0" smtClean="0">
                <a:hlinkClick r:id="rId2"/>
              </a:rPr>
              <a:t>http://math.aalto.fi/en/research/matta/Tuovi5_27-32.pdf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93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Havaitut hyödyt Teknillisessä Korkeakoulussa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Harjoitustehtävien automaattisella tarkastamisella  voidaan  saavuttaa monia etuja.</a:t>
            </a:r>
          </a:p>
          <a:p>
            <a:r>
              <a:rPr lang="fi-FI" dirty="0" smtClean="0"/>
              <a:t> Käyttämällä tehtävissä satunnaistettuja elementtejä voidaan jokaiselle opiskelijalle luoda  henkilökohtainen tehtäväsarja, jonka vastauksia ei voi kopioida muilta opiskelijoilta tai aikaisempien kurssien malliratkaisuista. </a:t>
            </a:r>
          </a:p>
          <a:p>
            <a:r>
              <a:rPr lang="fi-FI" dirty="0" smtClean="0"/>
              <a:t>Opiskelijat saavat osaamisestaan välitöntä ja rehellistä palautetta. </a:t>
            </a:r>
          </a:p>
          <a:p>
            <a:r>
              <a:rPr lang="fi-FI" dirty="0" smtClean="0"/>
              <a:t>Jos ratkaisu osoittautuu vääräksi, tehtävää voi yrittää uudelleen.</a:t>
            </a:r>
          </a:p>
          <a:p>
            <a:r>
              <a:rPr lang="fi-FI" dirty="0" smtClean="0"/>
              <a:t> Ratkaisuista saatava palaute on anonyymiä, eikä siihen liity vastaavaa sosiaalista painetta kuin esitettäessä ratkaisuja laskuharjoitusryhmissä.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33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Diplomitöitä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”Matemaattisten </a:t>
            </a:r>
            <a:r>
              <a:rPr lang="fi-FI" dirty="0"/>
              <a:t>harjoitustehtävien automatisointi voi johtaa tasaisempaan laatuun ja kustannustehokkuuteen</a:t>
            </a:r>
            <a:r>
              <a:rPr lang="fi-FI" dirty="0" smtClean="0"/>
              <a:t>.” </a:t>
            </a:r>
            <a:r>
              <a:rPr lang="fi-FI" dirty="0"/>
              <a:t>Matti </a:t>
            </a:r>
            <a:r>
              <a:rPr lang="fi-FI" dirty="0" smtClean="0"/>
              <a:t>Harjula, Diplomityö </a:t>
            </a:r>
            <a:r>
              <a:rPr lang="fi-FI" dirty="0"/>
              <a:t>Teknillisellä </a:t>
            </a:r>
            <a:r>
              <a:rPr lang="fi-FI" dirty="0" smtClean="0"/>
              <a:t>Korkeakoululla</a:t>
            </a:r>
          </a:p>
          <a:p>
            <a:r>
              <a:rPr lang="fi-FI" dirty="0" smtClean="0"/>
              <a:t>”Tutkimus osoittaa, että </a:t>
            </a:r>
            <a:r>
              <a:rPr lang="fi-FI" dirty="0" err="1" smtClean="0"/>
              <a:t>STACK:lla</a:t>
            </a:r>
            <a:r>
              <a:rPr lang="fi-FI" dirty="0" smtClean="0"/>
              <a:t> on mahdollista luoda yliopistotasoisia , opetuksen kannalta mielekkäitä matematiikan tehtäviä” Teeri Panula, Diplomityö Tampereen teknillisessä yliopistossa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2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Metropolia AMK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Matematiikan lähtötasotesti</a:t>
            </a:r>
          </a:p>
          <a:p>
            <a:r>
              <a:rPr lang="fi-FI" dirty="0" smtClean="0"/>
              <a:t>Perehdytysviikolla tai heti lukukauden alussa</a:t>
            </a:r>
          </a:p>
          <a:p>
            <a:r>
              <a:rPr lang="fi-FI" dirty="0" err="1" smtClean="0"/>
              <a:t>STACK‐pohjainen</a:t>
            </a:r>
            <a:r>
              <a:rPr lang="fi-FI" dirty="0" smtClean="0"/>
              <a:t> testi </a:t>
            </a:r>
            <a:r>
              <a:rPr lang="fi-FI" dirty="0" err="1" smtClean="0"/>
              <a:t>Moodlessa</a:t>
            </a:r>
            <a:endParaRPr lang="fi-FI" dirty="0" smtClean="0"/>
          </a:p>
          <a:p>
            <a:r>
              <a:rPr lang="fi-FI" dirty="0" smtClean="0"/>
              <a:t>Automaattinen arvostelu ja palaute35 tehtävää: Aritmetiikkaa, algebraa, yhtälöitä</a:t>
            </a:r>
          </a:p>
          <a:p>
            <a:r>
              <a:rPr lang="fi-FI" dirty="0" smtClean="0"/>
              <a:t>Testi ja kouluarvosanat pohjana tasoryhmille </a:t>
            </a:r>
          </a:p>
          <a:p>
            <a:pPr marL="0" indent="0">
              <a:buNone/>
            </a:pPr>
            <a:r>
              <a:rPr lang="fi-FI" dirty="0" smtClean="0"/>
              <a:t>(Lehtonen 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http://www.insinooritsatavuotta.fi/site/wp-content/uploads/pe_s6_4_Opetusteknologiastako_apua_Lehtonen.pdf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358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60404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1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83" y="565218"/>
            <a:ext cx="7312117" cy="581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0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558</Words>
  <Application>Microsoft Office PowerPoint</Application>
  <PresentationFormat>Näytössä katseltava diaesitys (4:3)</PresentationFormat>
  <Paragraphs>69</Paragraphs>
  <Slides>25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6" baseType="lpstr">
      <vt:lpstr>Office-teema</vt:lpstr>
      <vt:lpstr>Automaattisesti tarkistuvat matematiikan tehtävät </vt:lpstr>
      <vt:lpstr>STACK</vt:lpstr>
      <vt:lpstr>Kokemuksia Suomessa</vt:lpstr>
      <vt:lpstr>Kokemuksia Teknillisestä Korkeakoulusta</vt:lpstr>
      <vt:lpstr>Havaitut hyödyt Teknillisessä Korkeakoulussa</vt:lpstr>
      <vt:lpstr>Diplomitöitä</vt:lpstr>
      <vt:lpstr>Metropolia AMK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Logiikka ja lukuteoria kurssin kokemuksia</vt:lpstr>
      <vt:lpstr>Lukuteoria ja logiikka</vt:lpstr>
      <vt:lpstr>Pedagogiikkaa</vt:lpstr>
      <vt:lpstr>Pedagogiikkaa</vt:lpstr>
      <vt:lpstr>PowerPoint-esitys</vt:lpstr>
      <vt:lpstr>Kokeile</vt:lpstr>
      <vt:lpstr>MAPLE T.A.</vt:lpstr>
      <vt:lpstr>PowerPoint-esitys</vt:lpstr>
      <vt:lpstr>TAO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Mika</dc:creator>
  <cp:lastModifiedBy>Mika</cp:lastModifiedBy>
  <cp:revision>43</cp:revision>
  <dcterms:created xsi:type="dcterms:W3CDTF">2012-11-15T08:48:03Z</dcterms:created>
  <dcterms:modified xsi:type="dcterms:W3CDTF">2013-01-02T10:47:36Z</dcterms:modified>
</cp:coreProperties>
</file>